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handoutMasterIdLst>
    <p:handoutMasterId r:id="rId18"/>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9" r:id="rId14"/>
    <p:sldId id="268" r:id="rId15"/>
    <p:sldId id="270" r:id="rId16"/>
    <p:sldId id="271" r:id="rId17"/>
  </p:sldIdLst>
  <p:sldSz cx="9144000" cy="6858000" type="screen4x3"/>
  <p:notesSz cx="6888163" cy="100187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607" autoAdjust="0"/>
  </p:normalViewPr>
  <p:slideViewPr>
    <p:cSldViewPr>
      <p:cViewPr>
        <p:scale>
          <a:sx n="86" d="100"/>
          <a:sy n="86" d="100"/>
        </p:scale>
        <p:origin x="-906" y="-7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1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84870" cy="500935"/>
          </a:xfrm>
          <a:prstGeom prst="rect">
            <a:avLst/>
          </a:prstGeom>
        </p:spPr>
        <p:txBody>
          <a:bodyPr vert="horz" lIns="96606" tIns="48303" rIns="96606" bIns="48303" rtlCol="0"/>
          <a:lstStyle>
            <a:lvl1pPr algn="l">
              <a:defRPr sz="1300"/>
            </a:lvl1pPr>
          </a:lstStyle>
          <a:p>
            <a:endParaRPr kumimoji="1" lang="ja-JP" altLang="en-US"/>
          </a:p>
        </p:txBody>
      </p:sp>
      <p:sp>
        <p:nvSpPr>
          <p:cNvPr id="3" name="日付プレースホルダー 2"/>
          <p:cNvSpPr>
            <a:spLocks noGrp="1"/>
          </p:cNvSpPr>
          <p:nvPr>
            <p:ph type="dt" sz="quarter" idx="1"/>
          </p:nvPr>
        </p:nvSpPr>
        <p:spPr>
          <a:xfrm>
            <a:off x="3901698" y="0"/>
            <a:ext cx="2984870" cy="500935"/>
          </a:xfrm>
          <a:prstGeom prst="rect">
            <a:avLst/>
          </a:prstGeom>
        </p:spPr>
        <p:txBody>
          <a:bodyPr vert="horz" lIns="96606" tIns="48303" rIns="96606" bIns="48303" rtlCol="0"/>
          <a:lstStyle>
            <a:lvl1pPr algn="r">
              <a:defRPr sz="1300"/>
            </a:lvl1pPr>
          </a:lstStyle>
          <a:p>
            <a:fld id="{C29B385B-C60B-4EA0-AB0B-999B11166682}" type="datetimeFigureOut">
              <a:rPr kumimoji="1" lang="ja-JP" altLang="en-US" smtClean="0"/>
              <a:t>2012/10/23</a:t>
            </a:fld>
            <a:endParaRPr kumimoji="1" lang="ja-JP" altLang="en-US"/>
          </a:p>
        </p:txBody>
      </p:sp>
      <p:sp>
        <p:nvSpPr>
          <p:cNvPr id="4" name="フッター プレースホルダー 3"/>
          <p:cNvSpPr>
            <a:spLocks noGrp="1"/>
          </p:cNvSpPr>
          <p:nvPr>
            <p:ph type="ftr" sz="quarter" idx="2"/>
          </p:nvPr>
        </p:nvSpPr>
        <p:spPr>
          <a:xfrm>
            <a:off x="0" y="9516040"/>
            <a:ext cx="2984870" cy="500935"/>
          </a:xfrm>
          <a:prstGeom prst="rect">
            <a:avLst/>
          </a:prstGeom>
        </p:spPr>
        <p:txBody>
          <a:bodyPr vert="horz" lIns="96606" tIns="48303" rIns="96606" bIns="48303" rtlCol="0" anchor="b"/>
          <a:lstStyle>
            <a:lvl1pPr algn="l">
              <a:defRPr sz="1300"/>
            </a:lvl1pPr>
          </a:lstStyle>
          <a:p>
            <a:endParaRPr kumimoji="1" lang="ja-JP" altLang="en-US"/>
          </a:p>
        </p:txBody>
      </p:sp>
      <p:sp>
        <p:nvSpPr>
          <p:cNvPr id="5" name="スライド番号プレースホルダー 4"/>
          <p:cNvSpPr>
            <a:spLocks noGrp="1"/>
          </p:cNvSpPr>
          <p:nvPr>
            <p:ph type="sldNum" sz="quarter" idx="3"/>
          </p:nvPr>
        </p:nvSpPr>
        <p:spPr>
          <a:xfrm>
            <a:off x="3901698" y="9516040"/>
            <a:ext cx="2984870" cy="500935"/>
          </a:xfrm>
          <a:prstGeom prst="rect">
            <a:avLst/>
          </a:prstGeom>
        </p:spPr>
        <p:txBody>
          <a:bodyPr vert="horz" lIns="96606" tIns="48303" rIns="96606" bIns="48303" rtlCol="0" anchor="b"/>
          <a:lstStyle>
            <a:lvl1pPr algn="r">
              <a:defRPr sz="1300"/>
            </a:lvl1pPr>
          </a:lstStyle>
          <a:p>
            <a:fld id="{0F5FF72F-03B8-43E0-BABD-F3E97EDE4A61}" type="slidenum">
              <a:rPr kumimoji="1" lang="ja-JP" altLang="en-US" smtClean="0"/>
              <a:t>‹#›</a:t>
            </a:fld>
            <a:endParaRPr kumimoji="1" lang="ja-JP" altLang="en-US"/>
          </a:p>
        </p:txBody>
      </p:sp>
    </p:spTree>
    <p:extLst>
      <p:ext uri="{BB962C8B-B14F-4D97-AF65-F5344CB8AC3E}">
        <p14:creationId xmlns:p14="http://schemas.microsoft.com/office/powerpoint/2010/main" val="2294849423"/>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2D485104-BAF4-4352-9A6E-E70E12566724}" type="datetimeFigureOut">
              <a:rPr kumimoji="1" lang="ja-JP" altLang="en-US" smtClean="0"/>
              <a:t>2012/10/23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4F94218-91B9-4C94-8D8A-BC8797792474}" type="slidenum">
              <a:rPr kumimoji="1" lang="ja-JP" altLang="en-US" smtClean="0"/>
              <a: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Date Placeholder 3"/>
          <p:cNvSpPr>
            <a:spLocks noGrp="1"/>
          </p:cNvSpPr>
          <p:nvPr>
            <p:ph type="dt" sz="half" idx="10"/>
          </p:nvPr>
        </p:nvSpPr>
        <p:spPr/>
        <p:txBody>
          <a:bodyPr/>
          <a:lstStyle/>
          <a:p>
            <a:fld id="{2D485104-BAF4-4352-9A6E-E70E12566724}" type="datetimeFigureOut">
              <a:rPr kumimoji="1" lang="ja-JP" altLang="en-US" smtClean="0"/>
              <a:t>2012/10/23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4F94218-91B9-4C94-8D8A-BC8797792474}" type="slidenum">
              <a:rPr kumimoji="1" lang="ja-JP" altLang="en-US" smtClean="0"/>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10;縦書きテキスト">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2D485104-BAF4-4352-9A6E-E70E12566724}" type="datetimeFigureOut">
              <a:rPr kumimoji="1" lang="ja-JP" altLang="en-US" smtClean="0"/>
              <a:t>2012/10/23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4F94218-91B9-4C94-8D8A-BC8797792474}" type="slidenum">
              <a:rPr kumimoji="1" lang="ja-JP" altLang="en-US" smtClean="0"/>
              <a:t>‹#›</a:t>
            </a:fld>
            <a:endParaRPr kumimoji="1" lang="ja-JP" altLang="en-US"/>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Date Placeholder 3"/>
          <p:cNvSpPr>
            <a:spLocks noGrp="1"/>
          </p:cNvSpPr>
          <p:nvPr>
            <p:ph type="dt" sz="half" idx="10"/>
          </p:nvPr>
        </p:nvSpPr>
        <p:spPr/>
        <p:txBody>
          <a:bodyPr/>
          <a:lstStyle/>
          <a:p>
            <a:fld id="{2D485104-BAF4-4352-9A6E-E70E12566724}" type="datetimeFigureOut">
              <a:rPr kumimoji="1" lang="ja-JP" altLang="en-US" smtClean="0"/>
              <a:t>2012/10/23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4F94218-91B9-4C94-8D8A-BC8797792474}" type="slidenum">
              <a:rPr kumimoji="1" lang="ja-JP" altLang="en-US" smtClean="0"/>
              <a:t>‹#›</a:t>
            </a:fld>
            <a:endParaRPr kumimoji="1" lang="ja-JP" altLang="en-US"/>
          </a:p>
        </p:txBody>
      </p:sp>
      <p:sp>
        <p:nvSpPr>
          <p:cNvPr id="7" name="Title 6"/>
          <p:cNvSpPr>
            <a:spLocks noGrp="1"/>
          </p:cNvSpPr>
          <p:nvPr>
            <p:ph type="title"/>
          </p:nvPr>
        </p:nvSpPr>
        <p:spPr/>
        <p:txBody>
          <a:bodyPr/>
          <a:lstStyle/>
          <a:p>
            <a:r>
              <a:rPr lang="ja-JP" altLang="en-US" smtClean="0"/>
              <a:t>マスター タイトルの書式設定</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2D485104-BAF4-4352-9A6E-E70E12566724}" type="datetimeFigureOut">
              <a:rPr kumimoji="1" lang="ja-JP" altLang="en-US" smtClean="0"/>
              <a:t>2012/10/23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4F94218-91B9-4C94-8D8A-BC8797792474}" type="slidenum">
              <a:rPr kumimoji="1" lang="ja-JP" altLang="en-US" smtClean="0"/>
              <a: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5" name="Date Placeholder 4"/>
          <p:cNvSpPr>
            <a:spLocks noGrp="1"/>
          </p:cNvSpPr>
          <p:nvPr>
            <p:ph type="dt" sz="half" idx="10"/>
          </p:nvPr>
        </p:nvSpPr>
        <p:spPr/>
        <p:txBody>
          <a:bodyPr/>
          <a:lstStyle/>
          <a:p>
            <a:fld id="{2D485104-BAF4-4352-9A6E-E70E12566724}" type="datetimeFigureOut">
              <a:rPr kumimoji="1" lang="ja-JP" altLang="en-US" smtClean="0"/>
              <a:t>2012/10/23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4F94218-91B9-4C94-8D8A-BC8797792474}" type="slidenum">
              <a:rPr kumimoji="1" lang="ja-JP" altLang="en-US" smtClean="0"/>
              <a:t>‹#›</a:t>
            </a:fld>
            <a:endParaRPr kumimoji="1" lang="ja-JP" altLang="en-US"/>
          </a:p>
        </p:txBody>
      </p:sp>
      <p:sp>
        <p:nvSpPr>
          <p:cNvPr id="9" name="Content Placeholder 8"/>
          <p:cNvSpPr>
            <a:spLocks noGrp="1"/>
          </p:cNvSpPr>
          <p:nvPr>
            <p:ph sz="quarter" idx="13"/>
          </p:nvPr>
        </p:nvSpPr>
        <p:spPr>
          <a:xfrm>
            <a:off x="676655" y="2679192"/>
            <a:ext cx="3822192" cy="34472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ja-JP" altLang="en-US" smtClean="0"/>
              <a:t>マスター タイトルの書式設定</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2D485104-BAF4-4352-9A6E-E70E12566724}" type="datetimeFigureOut">
              <a:rPr kumimoji="1" lang="ja-JP" altLang="en-US" smtClean="0"/>
              <a:t>2012/10/23</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F4F94218-91B9-4C94-8D8A-BC8797792474}" type="slidenum">
              <a:rPr kumimoji="1" lang="ja-JP" altLang="en-US" smtClean="0"/>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3" name="Date Placeholder 2"/>
          <p:cNvSpPr>
            <a:spLocks noGrp="1"/>
          </p:cNvSpPr>
          <p:nvPr>
            <p:ph type="dt" sz="half" idx="10"/>
          </p:nvPr>
        </p:nvSpPr>
        <p:spPr/>
        <p:txBody>
          <a:bodyPr/>
          <a:lstStyle/>
          <a:p>
            <a:fld id="{2D485104-BAF4-4352-9A6E-E70E12566724}" type="datetimeFigureOut">
              <a:rPr kumimoji="1" lang="ja-JP" altLang="en-US" smtClean="0"/>
              <a:t>2012/10/23</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F4F94218-91B9-4C94-8D8A-BC8797792474}" type="slidenum">
              <a:rPr kumimoji="1" lang="ja-JP" altLang="en-US" smtClean="0"/>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2D485104-BAF4-4352-9A6E-E70E12566724}" type="datetimeFigureOut">
              <a:rPr kumimoji="1" lang="ja-JP" altLang="en-US" smtClean="0"/>
              <a:t>2012/10/23</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F4F94218-91B9-4C94-8D8A-BC8797792474}" type="slidenum">
              <a:rPr kumimoji="1" lang="ja-JP" altLang="en-US" smtClean="0"/>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10;コンテンツ">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2D485104-BAF4-4352-9A6E-E70E12566724}" type="datetimeFigureOut">
              <a:rPr kumimoji="1" lang="ja-JP" altLang="en-US" smtClean="0"/>
              <a:t>2012/10/23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4F94218-91B9-4C94-8D8A-BC8797792474}" type="slidenum">
              <a:rPr kumimoji="1" lang="ja-JP" altLang="en-US" smtClean="0"/>
              <a:t>‹#›</a:t>
            </a:fld>
            <a:endParaRPr kumimoji="1" lang="ja-JP" altLang="en-US"/>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ja-JP" altLang="en-US" smtClean="0"/>
              <a:t>マスター タイトルの書式設定</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2D485104-BAF4-4352-9A6E-E70E12566724}" type="datetimeFigureOut">
              <a:rPr kumimoji="1" lang="ja-JP" altLang="en-US" smtClean="0"/>
              <a:t>2012/10/23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4F94218-91B9-4C94-8D8A-BC8797792474}" type="slidenum">
              <a:rPr kumimoji="1" lang="ja-JP" altLang="en-US" smtClean="0"/>
              <a:t>‹#›</a:t>
            </a:fld>
            <a:endParaRPr kumimoji="1" lang="ja-JP" altLang="en-US"/>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アイコンをクリックして図を追加</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2D485104-BAF4-4352-9A6E-E70E12566724}" type="datetimeFigureOut">
              <a:rPr kumimoji="1" lang="ja-JP" altLang="en-US" smtClean="0"/>
              <a:t>2012/10/23</a:t>
            </a:fld>
            <a:endParaRPr kumimoji="1" lang="ja-JP" altLang="en-US"/>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kumimoji="1" lang="ja-JP" altLang="en-US"/>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F4F94218-91B9-4C94-8D8A-BC8797792474}" type="slidenum">
              <a:rPr kumimoji="1" lang="ja-JP" altLang="en-US" smtClean="0"/>
              <a:t>‹#›</a:t>
            </a:fld>
            <a:endParaRPr kumimoji="1" lang="ja-JP" altLang="en-US"/>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kumimoji="1" sz="4400" kern="1200">
          <a:solidFill>
            <a:srgbClr val="FFFFFF"/>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kumimoji="1"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kumimoji="1"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kumimoji="1"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kumimoji="1"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kumimoji="1"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66603" y="620688"/>
            <a:ext cx="7772400" cy="965969"/>
          </a:xfrm>
        </p:spPr>
        <p:txBody>
          <a:bodyPr/>
          <a:lstStyle/>
          <a:p>
            <a:r>
              <a:rPr kumimoji="1" lang="ja-JP" altLang="en-US" dirty="0" smtClean="0"/>
              <a:t>３・１１その時女川原発は</a:t>
            </a:r>
            <a:endParaRPr kumimoji="1" lang="ja-JP" altLang="en-US" dirty="0"/>
          </a:p>
        </p:txBody>
      </p:sp>
      <p:sp>
        <p:nvSpPr>
          <p:cNvPr id="3" name="サブタイトル 2"/>
          <p:cNvSpPr>
            <a:spLocks noGrp="1"/>
          </p:cNvSpPr>
          <p:nvPr>
            <p:ph type="subTitle" idx="1"/>
          </p:nvPr>
        </p:nvSpPr>
        <p:spPr>
          <a:xfrm>
            <a:off x="1259632" y="1628800"/>
            <a:ext cx="6400800" cy="504056"/>
          </a:xfrm>
        </p:spPr>
        <p:txBody>
          <a:bodyPr>
            <a:noAutofit/>
          </a:bodyPr>
          <a:lstStyle/>
          <a:p>
            <a:r>
              <a:rPr kumimoji="1" lang="ja-JP" altLang="en-US" sz="4000" dirty="0" smtClean="0"/>
              <a:t>大事故に「紙一重」</a:t>
            </a:r>
            <a:endParaRPr kumimoji="1" lang="ja-JP" altLang="en-US" sz="4000" dirty="0"/>
          </a:p>
        </p:txBody>
      </p:sp>
      <p:pic>
        <p:nvPicPr>
          <p:cNvPr id="6" name="図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75067" y="2492896"/>
            <a:ext cx="3528392" cy="2480000"/>
          </a:xfrm>
          <a:prstGeom prst="rect">
            <a:avLst/>
          </a:prstGeom>
        </p:spPr>
      </p:pic>
      <p:pic>
        <p:nvPicPr>
          <p:cNvPr id="5" name="図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6325" y="2852936"/>
            <a:ext cx="4320480" cy="3240360"/>
          </a:xfrm>
          <a:prstGeom prst="rect">
            <a:avLst/>
          </a:prstGeom>
        </p:spPr>
      </p:pic>
      <p:sp>
        <p:nvSpPr>
          <p:cNvPr id="8" name="テキスト ボックス 7"/>
          <p:cNvSpPr txBox="1"/>
          <p:nvPr/>
        </p:nvSpPr>
        <p:spPr>
          <a:xfrm>
            <a:off x="5219083" y="4972896"/>
            <a:ext cx="3240360" cy="646331"/>
          </a:xfrm>
          <a:prstGeom prst="rect">
            <a:avLst/>
          </a:prstGeom>
          <a:noFill/>
        </p:spPr>
        <p:txBody>
          <a:bodyPr wrap="square" rtlCol="0">
            <a:spAutoFit/>
          </a:bodyPr>
          <a:lstStyle/>
          <a:p>
            <a:r>
              <a:rPr kumimoji="1" lang="ja-JP" altLang="en-US" dirty="0" smtClean="0"/>
              <a:t>見るも無残に爆発した福島第一原発３号機。</a:t>
            </a:r>
            <a:endParaRPr kumimoji="1" lang="ja-JP" altLang="en-US" dirty="0"/>
          </a:p>
        </p:txBody>
      </p:sp>
      <p:sp>
        <p:nvSpPr>
          <p:cNvPr id="4" name="テキスト ボックス 3"/>
          <p:cNvSpPr txBox="1"/>
          <p:nvPr/>
        </p:nvSpPr>
        <p:spPr>
          <a:xfrm>
            <a:off x="1043608" y="2996952"/>
            <a:ext cx="2880320" cy="369332"/>
          </a:xfrm>
          <a:prstGeom prst="rect">
            <a:avLst/>
          </a:prstGeom>
          <a:noFill/>
        </p:spPr>
        <p:txBody>
          <a:bodyPr wrap="square" rtlCol="0">
            <a:spAutoFit/>
          </a:bodyPr>
          <a:lstStyle/>
          <a:p>
            <a:r>
              <a:rPr kumimoji="1" lang="ja-JP" altLang="en-US" dirty="0" smtClean="0"/>
              <a:t>外壁工事中の女川２号機</a:t>
            </a:r>
            <a:endParaRPr kumimoji="1" lang="ja-JP" altLang="en-US" dirty="0"/>
          </a:p>
        </p:txBody>
      </p:sp>
      <p:sp>
        <p:nvSpPr>
          <p:cNvPr id="7" name="テキスト ボックス 6"/>
          <p:cNvSpPr txBox="1"/>
          <p:nvPr/>
        </p:nvSpPr>
        <p:spPr>
          <a:xfrm>
            <a:off x="5220072" y="5968003"/>
            <a:ext cx="3528392" cy="523220"/>
          </a:xfrm>
          <a:prstGeom prst="rect">
            <a:avLst/>
          </a:prstGeom>
          <a:noFill/>
        </p:spPr>
        <p:txBody>
          <a:bodyPr wrap="square" rtlCol="0">
            <a:spAutoFit/>
          </a:bodyPr>
          <a:lstStyle/>
          <a:p>
            <a:r>
              <a:rPr kumimoji="1" lang="ja-JP" altLang="en-US" sz="1400" dirty="0" smtClean="0"/>
              <a:t>原発の危険から住民の生命と財産を守る会</a:t>
            </a:r>
            <a:endParaRPr kumimoji="1" lang="en-US" altLang="ja-JP" sz="1400" dirty="0" smtClean="0"/>
          </a:p>
          <a:p>
            <a:r>
              <a:rPr lang="ja-JP" altLang="en-US" sz="1400" dirty="0"/>
              <a:t>　</a:t>
            </a:r>
            <a:r>
              <a:rPr lang="ja-JP" altLang="en-US" sz="1400" dirty="0" smtClean="0"/>
              <a:t>事務局長　高野　博　０８０－６０１６－３６１４</a:t>
            </a:r>
            <a:endParaRPr kumimoji="1" lang="ja-JP" altLang="en-US" sz="1400" dirty="0"/>
          </a:p>
        </p:txBody>
      </p:sp>
    </p:spTree>
    <p:extLst>
      <p:ext uri="{BB962C8B-B14F-4D97-AF65-F5344CB8AC3E}">
        <p14:creationId xmlns:p14="http://schemas.microsoft.com/office/powerpoint/2010/main" val="1015682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コンテンツ プレースホルダー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23528" y="1628800"/>
            <a:ext cx="5017458" cy="5040560"/>
          </a:xfrm>
        </p:spPr>
      </p:pic>
      <p:sp>
        <p:nvSpPr>
          <p:cNvPr id="3" name="タイトル 2"/>
          <p:cNvSpPr>
            <a:spLocks noGrp="1"/>
          </p:cNvSpPr>
          <p:nvPr>
            <p:ph type="title"/>
          </p:nvPr>
        </p:nvSpPr>
        <p:spPr/>
        <p:txBody>
          <a:bodyPr/>
          <a:lstStyle/>
          <a:p>
            <a:r>
              <a:rPr kumimoji="1" lang="ja-JP" altLang="en-US" dirty="0" smtClean="0"/>
              <a:t>想定を超える地震の揺れが</a:t>
            </a:r>
            <a:endParaRPr kumimoji="1" lang="ja-JP" altLang="en-US" dirty="0"/>
          </a:p>
        </p:txBody>
      </p:sp>
      <p:sp>
        <p:nvSpPr>
          <p:cNvPr id="2" name="テキスト ボックス 1"/>
          <p:cNvSpPr txBox="1"/>
          <p:nvPr/>
        </p:nvSpPr>
        <p:spPr>
          <a:xfrm>
            <a:off x="5580112" y="2708920"/>
            <a:ext cx="3240360" cy="1754326"/>
          </a:xfrm>
          <a:prstGeom prst="rect">
            <a:avLst/>
          </a:prstGeom>
          <a:noFill/>
        </p:spPr>
        <p:txBody>
          <a:bodyPr wrap="square" rtlCol="0">
            <a:spAutoFit/>
          </a:bodyPr>
          <a:lstStyle/>
          <a:p>
            <a:r>
              <a:rPr kumimoji="1" lang="ja-JP" altLang="en-US" dirty="0" smtClean="0"/>
              <a:t>３・１１の巨大地震と４・７の余震で女川原発は設計用の基準地震動を大きく超えてしまいました。</a:t>
            </a:r>
            <a:endParaRPr kumimoji="1" lang="en-US" altLang="ja-JP" dirty="0" smtClean="0"/>
          </a:p>
          <a:p>
            <a:endParaRPr kumimoji="1" lang="en-US" altLang="ja-JP" dirty="0" smtClean="0"/>
          </a:p>
          <a:p>
            <a:r>
              <a:rPr kumimoji="1" lang="ja-JP" altLang="en-US" dirty="0" smtClean="0"/>
              <a:t>（基準地震動５８０ガル</a:t>
            </a:r>
            <a:r>
              <a:rPr kumimoji="1" lang="en-US" altLang="ja-JP" dirty="0" smtClean="0"/>
              <a:t>/</a:t>
            </a:r>
          </a:p>
          <a:p>
            <a:r>
              <a:rPr lang="ja-JP" altLang="en-US" dirty="0"/>
              <a:t>　</a:t>
            </a:r>
            <a:r>
              <a:rPr lang="ja-JP" altLang="en-US" dirty="0" smtClean="0"/>
              <a:t>　　　　　　はぎとり波</a:t>
            </a:r>
            <a:r>
              <a:rPr kumimoji="1" lang="ja-JP" altLang="en-US" dirty="0" smtClean="0"/>
              <a:t>６３６ガル）</a:t>
            </a:r>
            <a:endParaRPr kumimoji="1" lang="ja-JP" altLang="en-US" dirty="0"/>
          </a:p>
        </p:txBody>
      </p:sp>
      <p:sp>
        <p:nvSpPr>
          <p:cNvPr id="5" name="テキスト ボックス 4"/>
          <p:cNvSpPr txBox="1"/>
          <p:nvPr/>
        </p:nvSpPr>
        <p:spPr>
          <a:xfrm>
            <a:off x="5580112" y="4509120"/>
            <a:ext cx="3107372" cy="2031325"/>
          </a:xfrm>
          <a:prstGeom prst="rect">
            <a:avLst/>
          </a:prstGeom>
          <a:noFill/>
        </p:spPr>
        <p:txBody>
          <a:bodyPr wrap="square" rtlCol="0">
            <a:spAutoFit/>
          </a:bodyPr>
          <a:lstStyle/>
          <a:p>
            <a:endParaRPr kumimoji="1" lang="en-US" altLang="ja-JP" dirty="0" smtClean="0"/>
          </a:p>
          <a:p>
            <a:r>
              <a:rPr kumimoji="1" lang="ja-JP" altLang="en-US" dirty="0" smtClean="0"/>
              <a:t>当時公表された観測記録でも、３号機の燃料取換床</a:t>
            </a:r>
            <a:r>
              <a:rPr lang="ja-JP" altLang="en-US" dirty="0" smtClean="0"/>
              <a:t>で、垂直方向の最大加速度値が基準地震動に対する最大応答加速度値の１４６％の１３３３ガルを観測しています。</a:t>
            </a:r>
            <a:endParaRPr kumimoji="1" lang="ja-JP" altLang="en-US" dirty="0"/>
          </a:p>
        </p:txBody>
      </p:sp>
    </p:spTree>
    <p:extLst>
      <p:ext uri="{BB962C8B-B14F-4D97-AF65-F5344CB8AC3E}">
        <p14:creationId xmlns:p14="http://schemas.microsoft.com/office/powerpoint/2010/main" val="29444709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コンテンツ プレースホルダー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95536" y="1988840"/>
            <a:ext cx="4104456" cy="4509174"/>
          </a:xfrm>
        </p:spPr>
      </p:pic>
      <p:sp>
        <p:nvSpPr>
          <p:cNvPr id="3" name="タイトル 2"/>
          <p:cNvSpPr>
            <a:spLocks noGrp="1"/>
          </p:cNvSpPr>
          <p:nvPr>
            <p:ph type="title"/>
          </p:nvPr>
        </p:nvSpPr>
        <p:spPr/>
        <p:txBody>
          <a:bodyPr>
            <a:normAutofit/>
          </a:bodyPr>
          <a:lstStyle/>
          <a:p>
            <a:r>
              <a:rPr kumimoji="1" lang="ja-JP" altLang="en-US" sz="2400" dirty="0" smtClean="0"/>
              <a:t>トラブル一覧　公表されたのはごくわずかです</a:t>
            </a:r>
            <a:r>
              <a:rPr kumimoji="1" lang="en-US" altLang="ja-JP" sz="2400" dirty="0" smtClean="0"/>
              <a:t/>
            </a:r>
            <a:br>
              <a:rPr kumimoji="1" lang="en-US" altLang="ja-JP" sz="2400" dirty="0" smtClean="0"/>
            </a:br>
            <a:r>
              <a:rPr lang="ja-JP" altLang="en-US" sz="2400" dirty="0" smtClean="0"/>
              <a:t>その後、天井クレーンやタービンの羽根、</a:t>
            </a:r>
            <a:r>
              <a:rPr lang="en-US" altLang="ja-JP" sz="2400" dirty="0" smtClean="0"/>
              <a:t/>
            </a:r>
            <a:br>
              <a:rPr lang="en-US" altLang="ja-JP" sz="2400" dirty="0" smtClean="0"/>
            </a:br>
            <a:r>
              <a:rPr lang="ja-JP" altLang="en-US" sz="2400" dirty="0" smtClean="0"/>
              <a:t>燃料チャンネルボックスに傷など次々とトラブルが発覚</a:t>
            </a:r>
            <a:endParaRPr kumimoji="1" lang="ja-JP" altLang="en-US" sz="2400" dirty="0"/>
          </a:p>
        </p:txBody>
      </p:sp>
      <p:pic>
        <p:nvPicPr>
          <p:cNvPr id="5" name="図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16016" y="1931842"/>
            <a:ext cx="3024336" cy="2332141"/>
          </a:xfrm>
          <a:prstGeom prst="rect">
            <a:avLst/>
          </a:prstGeom>
        </p:spPr>
      </p:pic>
      <p:pic>
        <p:nvPicPr>
          <p:cNvPr id="6" name="図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02767" y="4263983"/>
            <a:ext cx="2850834" cy="2290875"/>
          </a:xfrm>
          <a:prstGeom prst="rect">
            <a:avLst/>
          </a:prstGeom>
        </p:spPr>
      </p:pic>
    </p:spTree>
    <p:extLst>
      <p:ext uri="{BB962C8B-B14F-4D97-AF65-F5344CB8AC3E}">
        <p14:creationId xmlns:p14="http://schemas.microsoft.com/office/powerpoint/2010/main" val="3932117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コンテンツ プレースホルダー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79512" y="2126726"/>
            <a:ext cx="3256786" cy="4536786"/>
          </a:xfrm>
        </p:spPr>
      </p:pic>
      <p:sp>
        <p:nvSpPr>
          <p:cNvPr id="3" name="タイトル 2"/>
          <p:cNvSpPr>
            <a:spLocks noGrp="1"/>
          </p:cNvSpPr>
          <p:nvPr>
            <p:ph type="title"/>
          </p:nvPr>
        </p:nvSpPr>
        <p:spPr>
          <a:xfrm>
            <a:off x="457200" y="338328"/>
            <a:ext cx="8229600" cy="1722520"/>
          </a:xfrm>
        </p:spPr>
        <p:txBody>
          <a:bodyPr>
            <a:normAutofit/>
          </a:bodyPr>
          <a:lstStyle/>
          <a:p>
            <a:r>
              <a:rPr kumimoji="1" lang="ja-JP" altLang="en-US" dirty="0" smtClean="0"/>
              <a:t>６００か所以上の不具合があった</a:t>
            </a:r>
            <a:r>
              <a:rPr kumimoji="1" lang="en-US" altLang="ja-JP" dirty="0" smtClean="0"/>
              <a:t/>
            </a:r>
            <a:br>
              <a:rPr kumimoji="1" lang="en-US" altLang="ja-JP" dirty="0" smtClean="0"/>
            </a:br>
            <a:r>
              <a:rPr lang="ja-JP" altLang="en-US" dirty="0"/>
              <a:t>その一部</a:t>
            </a:r>
            <a:r>
              <a:rPr lang="ja-JP" altLang="en-US" dirty="0" smtClean="0"/>
              <a:t>が写真付きで公表された</a:t>
            </a:r>
            <a:endParaRPr kumimoji="1" lang="ja-JP" altLang="en-US" dirty="0"/>
          </a:p>
        </p:txBody>
      </p:sp>
      <p:pic>
        <p:nvPicPr>
          <p:cNvPr id="5" name="図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30161" y="2132856"/>
            <a:ext cx="3128801" cy="4370294"/>
          </a:xfrm>
          <a:prstGeom prst="rect">
            <a:avLst/>
          </a:prstGeom>
        </p:spPr>
      </p:pic>
      <p:sp>
        <p:nvSpPr>
          <p:cNvPr id="2" name="テキスト ボックス 1"/>
          <p:cNvSpPr txBox="1"/>
          <p:nvPr/>
        </p:nvSpPr>
        <p:spPr>
          <a:xfrm>
            <a:off x="6588224" y="5392088"/>
            <a:ext cx="2016224" cy="646331"/>
          </a:xfrm>
          <a:prstGeom prst="rect">
            <a:avLst/>
          </a:prstGeom>
          <a:noFill/>
        </p:spPr>
        <p:txBody>
          <a:bodyPr wrap="square" rtlCol="0">
            <a:spAutoFit/>
          </a:bodyPr>
          <a:lstStyle/>
          <a:p>
            <a:r>
              <a:rPr kumimoji="1" lang="ja-JP" altLang="en-US" dirty="0" smtClean="0"/>
              <a:t>使用積み燃料プールに異物落下</a:t>
            </a:r>
            <a:endParaRPr kumimoji="1" lang="ja-JP" altLang="en-US" dirty="0"/>
          </a:p>
        </p:txBody>
      </p:sp>
      <p:sp>
        <p:nvSpPr>
          <p:cNvPr id="6" name="テキスト ボックス 5"/>
          <p:cNvSpPr txBox="1"/>
          <p:nvPr/>
        </p:nvSpPr>
        <p:spPr>
          <a:xfrm>
            <a:off x="6553263" y="3988366"/>
            <a:ext cx="2016224" cy="646331"/>
          </a:xfrm>
          <a:prstGeom prst="rect">
            <a:avLst/>
          </a:prstGeom>
          <a:noFill/>
        </p:spPr>
        <p:txBody>
          <a:bodyPr wrap="square" rtlCol="0">
            <a:spAutoFit/>
          </a:bodyPr>
          <a:lstStyle/>
          <a:p>
            <a:r>
              <a:rPr kumimoji="1" lang="ja-JP" altLang="en-US" dirty="0" smtClean="0"/>
              <a:t>タービン建屋ブロアドアパネル外れ</a:t>
            </a:r>
            <a:endParaRPr kumimoji="1" lang="ja-JP" altLang="en-US" dirty="0"/>
          </a:p>
        </p:txBody>
      </p:sp>
      <p:cxnSp>
        <p:nvCxnSpPr>
          <p:cNvPr id="8" name="直線矢印コネクタ 7"/>
          <p:cNvCxnSpPr/>
          <p:nvPr/>
        </p:nvCxnSpPr>
        <p:spPr>
          <a:xfrm flipH="1">
            <a:off x="6156176" y="4221088"/>
            <a:ext cx="216024" cy="18088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直線矢印コネクタ 9"/>
          <p:cNvCxnSpPr/>
          <p:nvPr/>
        </p:nvCxnSpPr>
        <p:spPr>
          <a:xfrm flipH="1" flipV="1">
            <a:off x="4894562" y="5661248"/>
            <a:ext cx="1712785" cy="10801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419346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コンテンツ プレースホルダー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51520" y="2636912"/>
            <a:ext cx="5616624" cy="3787011"/>
          </a:xfrm>
        </p:spPr>
      </p:pic>
      <p:sp>
        <p:nvSpPr>
          <p:cNvPr id="3" name="タイトル 2"/>
          <p:cNvSpPr>
            <a:spLocks noGrp="1"/>
          </p:cNvSpPr>
          <p:nvPr>
            <p:ph type="title"/>
          </p:nvPr>
        </p:nvSpPr>
        <p:spPr/>
        <p:txBody>
          <a:bodyPr>
            <a:normAutofit fontScale="90000"/>
          </a:bodyPr>
          <a:lstStyle/>
          <a:p>
            <a:r>
              <a:rPr kumimoji="1" lang="ja-JP" altLang="en-US" dirty="0" smtClean="0"/>
              <a:t>引き波の時、海水が確保されるのか</a:t>
            </a:r>
            <a:endParaRPr kumimoji="1" lang="ja-JP" altLang="en-US" dirty="0"/>
          </a:p>
        </p:txBody>
      </p:sp>
      <p:pic>
        <p:nvPicPr>
          <p:cNvPr id="5" name="図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11960" y="2564904"/>
            <a:ext cx="4434432" cy="3066651"/>
          </a:xfrm>
          <a:prstGeom prst="rect">
            <a:avLst/>
          </a:prstGeom>
        </p:spPr>
      </p:pic>
      <p:sp>
        <p:nvSpPr>
          <p:cNvPr id="6" name="テキスト ボックス 5"/>
          <p:cNvSpPr txBox="1"/>
          <p:nvPr/>
        </p:nvSpPr>
        <p:spPr>
          <a:xfrm>
            <a:off x="1187624" y="1412775"/>
            <a:ext cx="6840760" cy="954107"/>
          </a:xfrm>
          <a:prstGeom prst="rect">
            <a:avLst/>
          </a:prstGeom>
          <a:noFill/>
        </p:spPr>
        <p:txBody>
          <a:bodyPr wrap="square" rtlCol="0">
            <a:spAutoFit/>
          </a:bodyPr>
          <a:lstStyle/>
          <a:p>
            <a:r>
              <a:rPr kumimoji="1" lang="ja-JP" altLang="en-US" sz="2800" dirty="0" smtClean="0"/>
              <a:t>１９８８年から１９９５年の７年間、公開ヒアリングの場で追及</a:t>
            </a:r>
            <a:endParaRPr kumimoji="1" lang="ja-JP" altLang="en-US" sz="2800" dirty="0"/>
          </a:p>
        </p:txBody>
      </p:sp>
    </p:spTree>
    <p:extLst>
      <p:ext uri="{BB962C8B-B14F-4D97-AF65-F5344CB8AC3E}">
        <p14:creationId xmlns:p14="http://schemas.microsoft.com/office/powerpoint/2010/main" val="14487532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コンテンツ プレースホルダー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95536" y="2204864"/>
            <a:ext cx="5939851" cy="4400121"/>
          </a:xfrm>
        </p:spPr>
      </p:pic>
      <p:sp>
        <p:nvSpPr>
          <p:cNvPr id="3" name="タイトル 2"/>
          <p:cNvSpPr>
            <a:spLocks noGrp="1"/>
          </p:cNvSpPr>
          <p:nvPr>
            <p:ph type="title"/>
          </p:nvPr>
        </p:nvSpPr>
        <p:spPr>
          <a:xfrm>
            <a:off x="467544" y="260648"/>
            <a:ext cx="8229600" cy="1650512"/>
          </a:xfrm>
        </p:spPr>
        <p:txBody>
          <a:bodyPr>
            <a:normAutofit/>
          </a:bodyPr>
          <a:lstStyle/>
          <a:p>
            <a:r>
              <a:rPr kumimoji="1" lang="ja-JP" altLang="en-US" dirty="0" smtClean="0"/>
              <a:t>住民運動の指摘で</a:t>
            </a:r>
            <a:r>
              <a:rPr kumimoji="1" lang="en-US" altLang="ja-JP" dirty="0" smtClean="0"/>
              <a:t/>
            </a:r>
            <a:br>
              <a:rPr kumimoji="1" lang="en-US" altLang="ja-JP" dirty="0" smtClean="0"/>
            </a:br>
            <a:r>
              <a:rPr kumimoji="1" lang="ja-JP" altLang="en-US" dirty="0" smtClean="0"/>
              <a:t>海底を－１０．５ｍに掘り下げた</a:t>
            </a:r>
            <a:endParaRPr kumimoji="1" lang="ja-JP" altLang="en-US" dirty="0"/>
          </a:p>
        </p:txBody>
      </p:sp>
      <p:sp>
        <p:nvSpPr>
          <p:cNvPr id="5" name="テキスト ボックス 4"/>
          <p:cNvSpPr txBox="1"/>
          <p:nvPr/>
        </p:nvSpPr>
        <p:spPr>
          <a:xfrm>
            <a:off x="6084168" y="2780928"/>
            <a:ext cx="2376264" cy="3539430"/>
          </a:xfrm>
          <a:prstGeom prst="rect">
            <a:avLst/>
          </a:prstGeom>
          <a:noFill/>
        </p:spPr>
        <p:txBody>
          <a:bodyPr wrap="square" rtlCol="0">
            <a:spAutoFit/>
          </a:bodyPr>
          <a:lstStyle/>
          <a:p>
            <a:r>
              <a:rPr lang="ja-JP" altLang="en-US" sz="2800" dirty="0" smtClean="0"/>
              <a:t>浚渫せず、もとの浅い海底だったら</a:t>
            </a:r>
            <a:endParaRPr lang="en-US" altLang="ja-JP" sz="2800" dirty="0" smtClean="0"/>
          </a:p>
          <a:p>
            <a:endParaRPr lang="en-US" altLang="ja-JP" sz="2800" dirty="0" smtClean="0"/>
          </a:p>
          <a:p>
            <a:r>
              <a:rPr lang="ja-JP" altLang="en-US" sz="2800" dirty="0" smtClean="0"/>
              <a:t>原発の敷地に</a:t>
            </a:r>
            <a:endParaRPr lang="en-US" altLang="ja-JP" sz="2800" dirty="0" smtClean="0"/>
          </a:p>
          <a:p>
            <a:r>
              <a:rPr lang="ja-JP" altLang="en-US" sz="2800" dirty="0" smtClean="0"/>
              <a:t>津波が駆け上っていたのでは・・・</a:t>
            </a:r>
            <a:endParaRPr kumimoji="1" lang="ja-JP" altLang="en-US" sz="2800" dirty="0"/>
          </a:p>
        </p:txBody>
      </p:sp>
    </p:spTree>
    <p:extLst>
      <p:ext uri="{BB962C8B-B14F-4D97-AF65-F5344CB8AC3E}">
        <p14:creationId xmlns:p14="http://schemas.microsoft.com/office/powerpoint/2010/main" val="34260544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idx="1"/>
          </p:nvPr>
        </p:nvSpPr>
        <p:spPr>
          <a:xfrm>
            <a:off x="899592" y="2132856"/>
            <a:ext cx="7408333" cy="3450696"/>
          </a:xfrm>
        </p:spPr>
        <p:txBody>
          <a:bodyPr/>
          <a:lstStyle/>
          <a:p>
            <a:r>
              <a:rPr kumimoji="1" lang="ja-JP" altLang="en-US" dirty="0" smtClean="0"/>
              <a:t>東北電力と原子力安全保安院が検討していた</a:t>
            </a:r>
            <a:endParaRPr kumimoji="1" lang="en-US" altLang="ja-JP" dirty="0" smtClean="0"/>
          </a:p>
          <a:p>
            <a:r>
              <a:rPr lang="ja-JP" altLang="en-US" dirty="0" smtClean="0"/>
              <a:t>想定外津波水位を　敷地の高さ</a:t>
            </a:r>
            <a:r>
              <a:rPr kumimoji="1" lang="ja-JP" altLang="en-US" dirty="0" smtClean="0"/>
              <a:t>１４．８ｍに＋１ｍとする</a:t>
            </a:r>
            <a:endParaRPr kumimoji="1" lang="en-US" altLang="ja-JP" dirty="0" smtClean="0"/>
          </a:p>
          <a:p>
            <a:r>
              <a:rPr lang="ja-JP" altLang="en-US" dirty="0" smtClean="0"/>
              <a:t>（水位の継続時間は考慮せず）</a:t>
            </a:r>
            <a:endParaRPr lang="en-US" altLang="ja-JP" dirty="0" smtClean="0"/>
          </a:p>
          <a:p>
            <a:pPr marL="0" indent="0">
              <a:buNone/>
            </a:pPr>
            <a:r>
              <a:rPr kumimoji="1" lang="ja-JP" altLang="en-US" dirty="0" smtClean="0"/>
              <a:t>影響評価</a:t>
            </a:r>
            <a:endParaRPr kumimoji="1" lang="en-US" altLang="ja-JP" dirty="0"/>
          </a:p>
          <a:p>
            <a:r>
              <a:rPr lang="ja-JP" altLang="en-US" dirty="0" smtClean="0"/>
              <a:t>海水ポンプ室は敷地高さで開口　海水ポンプ、電動機はすべて水没し使用不能に</a:t>
            </a:r>
            <a:endParaRPr lang="en-US" altLang="ja-JP" dirty="0" smtClean="0"/>
          </a:p>
          <a:p>
            <a:r>
              <a:rPr kumimoji="1" lang="ja-JP" altLang="en-US" dirty="0"/>
              <a:t>また</a:t>
            </a:r>
            <a:r>
              <a:rPr kumimoji="1" lang="ja-JP" altLang="en-US" dirty="0" smtClean="0"/>
              <a:t>、制御建屋の浸水により、電源の機能喪失となり、安全系の駆動機、電動弁の機能喪失となる</a:t>
            </a:r>
            <a:endParaRPr kumimoji="1" lang="ja-JP" altLang="en-US" dirty="0"/>
          </a:p>
        </p:txBody>
      </p:sp>
      <p:sp>
        <p:nvSpPr>
          <p:cNvPr id="3" name="タイトル 2"/>
          <p:cNvSpPr>
            <a:spLocks noGrp="1"/>
          </p:cNvSpPr>
          <p:nvPr>
            <p:ph type="title"/>
          </p:nvPr>
        </p:nvSpPr>
        <p:spPr/>
        <p:txBody>
          <a:bodyPr>
            <a:normAutofit/>
          </a:bodyPr>
          <a:lstStyle/>
          <a:p>
            <a:r>
              <a:rPr kumimoji="1" lang="ja-JP" altLang="en-US" sz="3200" dirty="0" smtClean="0"/>
              <a:t>想定外津波に対する女川原発２号機の機器影響評価について　（溢水研究会）Ｈ１８・５・２５</a:t>
            </a:r>
            <a:endParaRPr kumimoji="1" lang="ja-JP" altLang="en-US" sz="3200" dirty="0"/>
          </a:p>
        </p:txBody>
      </p:sp>
      <p:sp>
        <p:nvSpPr>
          <p:cNvPr id="4" name="テキスト ボックス 3"/>
          <p:cNvSpPr txBox="1"/>
          <p:nvPr/>
        </p:nvSpPr>
        <p:spPr>
          <a:xfrm>
            <a:off x="1907704" y="5733256"/>
            <a:ext cx="6624736" cy="461665"/>
          </a:xfrm>
          <a:prstGeom prst="rect">
            <a:avLst/>
          </a:prstGeom>
          <a:noFill/>
        </p:spPr>
        <p:txBody>
          <a:bodyPr wrap="square" rtlCol="0">
            <a:spAutoFit/>
          </a:bodyPr>
          <a:lstStyle/>
          <a:p>
            <a:r>
              <a:rPr kumimoji="1" lang="ja-JP" altLang="en-US" sz="2400" dirty="0" smtClean="0"/>
              <a:t>しかし、何の対策も取っていませんでした。</a:t>
            </a:r>
            <a:endParaRPr kumimoji="1" lang="ja-JP" altLang="en-US" sz="2400" dirty="0"/>
          </a:p>
        </p:txBody>
      </p:sp>
    </p:spTree>
    <p:extLst>
      <p:ext uri="{BB962C8B-B14F-4D97-AF65-F5344CB8AC3E}">
        <p14:creationId xmlns:p14="http://schemas.microsoft.com/office/powerpoint/2010/main" val="35916952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normAutofit fontScale="90000"/>
          </a:bodyPr>
          <a:lstStyle/>
          <a:p>
            <a:r>
              <a:rPr kumimoji="1" lang="ja-JP" altLang="en-US" dirty="0" smtClean="0"/>
              <a:t>女川原発の再稼働許さず、</a:t>
            </a:r>
            <a:r>
              <a:rPr kumimoji="1" lang="en-US" altLang="ja-JP" dirty="0" smtClean="0"/>
              <a:t/>
            </a:r>
            <a:br>
              <a:rPr kumimoji="1" lang="en-US" altLang="ja-JP" dirty="0" smtClean="0"/>
            </a:br>
            <a:r>
              <a:rPr kumimoji="1" lang="ja-JP" altLang="en-US" dirty="0" smtClean="0"/>
              <a:t>　　　　</a:t>
            </a:r>
            <a:r>
              <a:rPr lang="ja-JP" altLang="en-US" dirty="0" smtClean="0"/>
              <a:t>即時廃炉を求める運動を</a:t>
            </a:r>
            <a:endParaRPr kumimoji="1" lang="ja-JP" altLang="en-US" dirty="0"/>
          </a:p>
        </p:txBody>
      </p:sp>
      <p:pic>
        <p:nvPicPr>
          <p:cNvPr id="5" name="図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44008" y="4653136"/>
            <a:ext cx="4364736" cy="2072640"/>
          </a:xfrm>
          <a:prstGeom prst="rect">
            <a:avLst/>
          </a:prstGeom>
        </p:spPr>
      </p:pic>
      <p:sp>
        <p:nvSpPr>
          <p:cNvPr id="6" name="テキスト ボックス 5"/>
          <p:cNvSpPr txBox="1"/>
          <p:nvPr/>
        </p:nvSpPr>
        <p:spPr>
          <a:xfrm>
            <a:off x="5724128" y="3153428"/>
            <a:ext cx="2736304" cy="1477328"/>
          </a:xfrm>
          <a:prstGeom prst="rect">
            <a:avLst/>
          </a:prstGeom>
          <a:noFill/>
        </p:spPr>
        <p:txBody>
          <a:bodyPr wrap="square" rtlCol="0">
            <a:spAutoFit/>
          </a:bodyPr>
          <a:lstStyle/>
          <a:p>
            <a:r>
              <a:rPr kumimoji="1" lang="ja-JP" altLang="en-US" dirty="0" smtClean="0"/>
              <a:t>女川原発１号機の敷地の地下にはこんなに褶曲や断層があり、その上に原子炉建屋やタービン建屋がのっかています</a:t>
            </a:r>
            <a:endParaRPr kumimoji="1" lang="ja-JP" altLang="en-US" dirty="0"/>
          </a:p>
        </p:txBody>
      </p:sp>
      <p:sp>
        <p:nvSpPr>
          <p:cNvPr id="7" name="テキスト ボックス 6"/>
          <p:cNvSpPr txBox="1"/>
          <p:nvPr/>
        </p:nvSpPr>
        <p:spPr>
          <a:xfrm>
            <a:off x="1907704" y="5689456"/>
            <a:ext cx="2736304" cy="646331"/>
          </a:xfrm>
          <a:prstGeom prst="rect">
            <a:avLst/>
          </a:prstGeom>
          <a:noFill/>
        </p:spPr>
        <p:txBody>
          <a:bodyPr wrap="square" rtlCol="0">
            <a:spAutoFit/>
          </a:bodyPr>
          <a:lstStyle/>
          <a:p>
            <a:r>
              <a:rPr kumimoji="1" lang="ja-JP" altLang="en-US" dirty="0" smtClean="0"/>
              <a:t>女川原発１号機、原子炉設置申請許可書より</a:t>
            </a:r>
            <a:endParaRPr kumimoji="1" lang="ja-JP" altLang="en-US" dirty="0"/>
          </a:p>
        </p:txBody>
      </p:sp>
      <p:pic>
        <p:nvPicPr>
          <p:cNvPr id="8" name="コンテンツ プレースホルダー 7"/>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39552" y="2276872"/>
            <a:ext cx="4320480" cy="2795707"/>
          </a:xfrm>
        </p:spPr>
      </p:pic>
    </p:spTree>
    <p:extLst>
      <p:ext uri="{BB962C8B-B14F-4D97-AF65-F5344CB8AC3E}">
        <p14:creationId xmlns:p14="http://schemas.microsoft.com/office/powerpoint/2010/main" val="6079152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コンテンツ プレースホルダー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55576" y="2852936"/>
            <a:ext cx="2305318" cy="3226158"/>
          </a:xfrm>
        </p:spPr>
      </p:pic>
      <p:sp>
        <p:nvSpPr>
          <p:cNvPr id="3" name="タイトル 2"/>
          <p:cNvSpPr>
            <a:spLocks noGrp="1"/>
          </p:cNvSpPr>
          <p:nvPr>
            <p:ph type="title"/>
          </p:nvPr>
        </p:nvSpPr>
        <p:spPr/>
        <p:txBody>
          <a:bodyPr/>
          <a:lstStyle/>
          <a:p>
            <a:r>
              <a:rPr kumimoji="1" lang="ja-JP" altLang="en-US" dirty="0" smtClean="0"/>
              <a:t>女川を襲った津波は１８ｍ以上</a:t>
            </a:r>
            <a:endParaRPr kumimoji="1" lang="ja-JP" altLang="en-US" dirty="0"/>
          </a:p>
        </p:txBody>
      </p:sp>
      <p:pic>
        <p:nvPicPr>
          <p:cNvPr id="2" name="図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35896" y="2780928"/>
            <a:ext cx="4788024" cy="3548936"/>
          </a:xfrm>
          <a:prstGeom prst="rect">
            <a:avLst/>
          </a:prstGeom>
        </p:spPr>
      </p:pic>
      <p:sp>
        <p:nvSpPr>
          <p:cNvPr id="5" name="テキスト ボックス 4"/>
          <p:cNvSpPr txBox="1"/>
          <p:nvPr/>
        </p:nvSpPr>
        <p:spPr>
          <a:xfrm>
            <a:off x="1291680" y="1556792"/>
            <a:ext cx="6736704" cy="830997"/>
          </a:xfrm>
          <a:prstGeom prst="rect">
            <a:avLst/>
          </a:prstGeom>
          <a:noFill/>
        </p:spPr>
        <p:txBody>
          <a:bodyPr wrap="square" rtlCol="0">
            <a:spAutoFit/>
          </a:bodyPr>
          <a:lstStyle/>
          <a:p>
            <a:r>
              <a:rPr lang="ja-JP" altLang="en-US" sz="2400" dirty="0"/>
              <a:t>町</a:t>
            </a:r>
            <a:r>
              <a:rPr lang="ja-JP" altLang="en-US" sz="2400" dirty="0" smtClean="0"/>
              <a:t>の３分の２の世帯、２４００世帯が流されました。</a:t>
            </a:r>
            <a:endParaRPr lang="en-US" altLang="ja-JP" sz="2400" dirty="0" smtClean="0"/>
          </a:p>
          <a:p>
            <a:r>
              <a:rPr lang="ja-JP" altLang="en-US" sz="2400" dirty="0" smtClean="0"/>
              <a:t>死者行方不明　８２７人　一瞬にして</a:t>
            </a:r>
            <a:r>
              <a:rPr lang="ja-JP" altLang="en-US" sz="2400" smtClean="0"/>
              <a:t>全てを失う悲劇</a:t>
            </a:r>
            <a:endParaRPr kumimoji="1" lang="ja-JP" altLang="en-US" sz="2400" dirty="0"/>
          </a:p>
        </p:txBody>
      </p:sp>
    </p:spTree>
    <p:extLst>
      <p:ext uri="{BB962C8B-B14F-4D97-AF65-F5344CB8AC3E}">
        <p14:creationId xmlns:p14="http://schemas.microsoft.com/office/powerpoint/2010/main" val="22070814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コンテンツ プレースホルダー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3528" y="2780928"/>
            <a:ext cx="8208912" cy="3599266"/>
          </a:xfrm>
        </p:spPr>
      </p:pic>
      <p:sp>
        <p:nvSpPr>
          <p:cNvPr id="3" name="タイトル 2"/>
          <p:cNvSpPr>
            <a:spLocks noGrp="1"/>
          </p:cNvSpPr>
          <p:nvPr>
            <p:ph type="title"/>
          </p:nvPr>
        </p:nvSpPr>
        <p:spPr/>
        <p:txBody>
          <a:bodyPr/>
          <a:lstStyle/>
          <a:p>
            <a:r>
              <a:rPr kumimoji="1" lang="ja-JP" altLang="en-US" dirty="0" smtClean="0"/>
              <a:t>女川原発には１３メートルの津波</a:t>
            </a:r>
            <a:endParaRPr kumimoji="1" lang="ja-JP" altLang="en-US" dirty="0"/>
          </a:p>
        </p:txBody>
      </p:sp>
      <p:sp>
        <p:nvSpPr>
          <p:cNvPr id="2" name="テキスト ボックス 1"/>
          <p:cNvSpPr txBox="1"/>
          <p:nvPr/>
        </p:nvSpPr>
        <p:spPr>
          <a:xfrm>
            <a:off x="1043608" y="1643953"/>
            <a:ext cx="7056784" cy="1015663"/>
          </a:xfrm>
          <a:prstGeom prst="rect">
            <a:avLst/>
          </a:prstGeom>
          <a:noFill/>
        </p:spPr>
        <p:txBody>
          <a:bodyPr wrap="square" rtlCol="0">
            <a:spAutoFit/>
          </a:bodyPr>
          <a:lstStyle/>
          <a:p>
            <a:r>
              <a:rPr kumimoji="1" lang="ja-JP" altLang="en-US" sz="2000" dirty="0" smtClean="0"/>
              <a:t>原発の敷地の高さ、１４．８ｍ。地盤沈下１ｍ　敷地の高さ１３．８ｍ</a:t>
            </a:r>
            <a:endParaRPr kumimoji="1" lang="en-US" altLang="ja-JP" sz="2000" dirty="0" smtClean="0"/>
          </a:p>
          <a:p>
            <a:r>
              <a:rPr lang="ja-JP" altLang="en-US" sz="2000" dirty="0"/>
              <a:t>あと</a:t>
            </a:r>
            <a:r>
              <a:rPr lang="ja-JP" altLang="en-US" sz="2000" dirty="0" smtClean="0"/>
              <a:t>わずか８０㎝の差で助かったということ。まさに「紙一重」</a:t>
            </a:r>
            <a:endParaRPr lang="en-US" altLang="ja-JP" sz="2000" dirty="0" smtClean="0"/>
          </a:p>
          <a:p>
            <a:r>
              <a:rPr kumimoji="1" lang="ja-JP" altLang="en-US" sz="2000" dirty="0"/>
              <a:t>ちなみ</a:t>
            </a:r>
            <a:r>
              <a:rPr kumimoji="1" lang="ja-JP" altLang="en-US" sz="2000" dirty="0" smtClean="0"/>
              <a:t>に、福島第一原発を襲った津波</a:t>
            </a:r>
            <a:r>
              <a:rPr kumimoji="1" lang="ja-JP" altLang="en-US" sz="2000" dirty="0" smtClean="0"/>
              <a:t>は約１５ｍ</a:t>
            </a:r>
            <a:r>
              <a:rPr kumimoji="1" lang="ja-JP" altLang="en-US" sz="2000" dirty="0" smtClean="0"/>
              <a:t>でした。</a:t>
            </a:r>
            <a:endParaRPr kumimoji="1" lang="ja-JP" altLang="en-US" sz="2000" dirty="0"/>
          </a:p>
        </p:txBody>
      </p:sp>
    </p:spTree>
    <p:extLst>
      <p:ext uri="{BB962C8B-B14F-4D97-AF65-F5344CB8AC3E}">
        <p14:creationId xmlns:p14="http://schemas.microsoft.com/office/powerpoint/2010/main" val="3772814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コンテンツ プレースホルダー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15616" y="2636912"/>
            <a:ext cx="7488832" cy="1773936"/>
          </a:xfrm>
        </p:spPr>
      </p:pic>
      <p:sp>
        <p:nvSpPr>
          <p:cNvPr id="3" name="タイトル 2"/>
          <p:cNvSpPr>
            <a:spLocks noGrp="1"/>
          </p:cNvSpPr>
          <p:nvPr>
            <p:ph type="title"/>
          </p:nvPr>
        </p:nvSpPr>
        <p:spPr/>
        <p:txBody>
          <a:bodyPr>
            <a:normAutofit/>
          </a:bodyPr>
          <a:lstStyle/>
          <a:p>
            <a:r>
              <a:rPr kumimoji="1" lang="ja-JP" altLang="en-US" dirty="0" smtClean="0"/>
              <a:t>その時　女川原発の外部電源は</a:t>
            </a:r>
            <a:endParaRPr kumimoji="1" lang="ja-JP" altLang="en-US" dirty="0"/>
          </a:p>
        </p:txBody>
      </p:sp>
      <p:pic>
        <p:nvPicPr>
          <p:cNvPr id="5" name="図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560" y="4581128"/>
            <a:ext cx="7992888" cy="1328928"/>
          </a:xfrm>
          <a:prstGeom prst="rect">
            <a:avLst/>
          </a:prstGeom>
        </p:spPr>
      </p:pic>
      <p:sp>
        <p:nvSpPr>
          <p:cNvPr id="7" name="テキスト ボックス 6"/>
          <p:cNvSpPr txBox="1"/>
          <p:nvPr/>
        </p:nvSpPr>
        <p:spPr>
          <a:xfrm>
            <a:off x="827584" y="1556792"/>
            <a:ext cx="7560840" cy="923330"/>
          </a:xfrm>
          <a:prstGeom prst="rect">
            <a:avLst/>
          </a:prstGeom>
          <a:noFill/>
        </p:spPr>
        <p:txBody>
          <a:bodyPr wrap="square" rtlCol="0">
            <a:spAutoFit/>
          </a:bodyPr>
          <a:lstStyle/>
          <a:p>
            <a:r>
              <a:rPr kumimoji="1" lang="ja-JP" altLang="en-US" dirty="0" smtClean="0"/>
              <a:t>３・１１　　　　　　５系統のうち４系統は</a:t>
            </a:r>
            <a:r>
              <a:rPr lang="en-US" altLang="ja-JP" dirty="0"/>
              <a:t>×</a:t>
            </a:r>
            <a:r>
              <a:rPr kumimoji="1" lang="ja-JP" altLang="en-US" dirty="0" smtClean="0"/>
              <a:t>　１系統だけが使用できた</a:t>
            </a:r>
            <a:endParaRPr kumimoji="1" lang="en-US" altLang="ja-JP" dirty="0" smtClean="0"/>
          </a:p>
          <a:p>
            <a:r>
              <a:rPr lang="ja-JP" altLang="en-US" dirty="0" smtClean="0"/>
              <a:t>４・７の余震　　 ４系統のうち３系統は</a:t>
            </a:r>
            <a:r>
              <a:rPr lang="en-US" altLang="ja-JP" dirty="0" smtClean="0"/>
              <a:t>×</a:t>
            </a:r>
            <a:r>
              <a:rPr lang="ja-JP" altLang="en-US" dirty="0" smtClean="0"/>
              <a:t>　１系統だけが使用できた</a:t>
            </a:r>
            <a:endParaRPr lang="en-US" altLang="ja-JP" dirty="0" smtClean="0"/>
          </a:p>
          <a:p>
            <a:r>
              <a:rPr kumimoji="1" lang="ja-JP" altLang="en-US" dirty="0"/>
              <a:t>しかし</a:t>
            </a:r>
            <a:r>
              <a:rPr kumimoji="1" lang="ja-JP" altLang="en-US" dirty="0" smtClean="0"/>
              <a:t>、生き残った１系統は別別。つまり無傷の外部電源はひとつもなかった</a:t>
            </a:r>
            <a:endParaRPr kumimoji="1" lang="ja-JP" altLang="en-US" dirty="0"/>
          </a:p>
        </p:txBody>
      </p:sp>
      <p:sp>
        <p:nvSpPr>
          <p:cNvPr id="2" name="テキスト ボックス 1"/>
          <p:cNvSpPr txBox="1"/>
          <p:nvPr/>
        </p:nvSpPr>
        <p:spPr>
          <a:xfrm>
            <a:off x="395536" y="2708920"/>
            <a:ext cx="864096" cy="369332"/>
          </a:xfrm>
          <a:prstGeom prst="rect">
            <a:avLst/>
          </a:prstGeom>
          <a:noFill/>
        </p:spPr>
        <p:txBody>
          <a:bodyPr wrap="square" rtlCol="0">
            <a:spAutoFit/>
          </a:bodyPr>
          <a:lstStyle/>
          <a:p>
            <a:r>
              <a:rPr kumimoji="1" lang="ja-JP" altLang="en-US" dirty="0" smtClean="0"/>
              <a:t>３・１１</a:t>
            </a:r>
            <a:endParaRPr kumimoji="1" lang="ja-JP" altLang="en-US" dirty="0"/>
          </a:p>
        </p:txBody>
      </p:sp>
      <p:sp>
        <p:nvSpPr>
          <p:cNvPr id="8" name="テキスト ボックス 7"/>
          <p:cNvSpPr txBox="1"/>
          <p:nvPr/>
        </p:nvSpPr>
        <p:spPr>
          <a:xfrm>
            <a:off x="396855" y="4239771"/>
            <a:ext cx="648072" cy="369332"/>
          </a:xfrm>
          <a:prstGeom prst="rect">
            <a:avLst/>
          </a:prstGeom>
          <a:noFill/>
        </p:spPr>
        <p:txBody>
          <a:bodyPr wrap="square" rtlCol="0">
            <a:spAutoFit/>
          </a:bodyPr>
          <a:lstStyle/>
          <a:p>
            <a:r>
              <a:rPr kumimoji="1" lang="ja-JP" altLang="en-US" dirty="0" smtClean="0"/>
              <a:t>４・７</a:t>
            </a:r>
            <a:endParaRPr kumimoji="1" lang="ja-JP" altLang="en-US" dirty="0"/>
          </a:p>
        </p:txBody>
      </p:sp>
    </p:spTree>
    <p:extLst>
      <p:ext uri="{BB962C8B-B14F-4D97-AF65-F5344CB8AC3E}">
        <p14:creationId xmlns:p14="http://schemas.microsoft.com/office/powerpoint/2010/main" val="32734237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コンテンツ プレースホルダー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1170" y="2564904"/>
            <a:ext cx="4403577" cy="3451225"/>
          </a:xfrm>
        </p:spPr>
      </p:pic>
      <p:sp>
        <p:nvSpPr>
          <p:cNvPr id="3" name="タイトル 2"/>
          <p:cNvSpPr>
            <a:spLocks noGrp="1"/>
          </p:cNvSpPr>
          <p:nvPr>
            <p:ph type="title"/>
          </p:nvPr>
        </p:nvSpPr>
        <p:spPr/>
        <p:txBody>
          <a:bodyPr/>
          <a:lstStyle/>
          <a:p>
            <a:r>
              <a:rPr kumimoji="1" lang="ja-JP" altLang="en-US" dirty="0" smtClean="0"/>
              <a:t>３・１１　１号機で火災発生</a:t>
            </a:r>
            <a:endParaRPr kumimoji="1" lang="ja-JP" altLang="en-US" dirty="0"/>
          </a:p>
        </p:txBody>
      </p:sp>
      <p:sp>
        <p:nvSpPr>
          <p:cNvPr id="5" name="テキスト ボックス 4"/>
          <p:cNvSpPr txBox="1"/>
          <p:nvPr/>
        </p:nvSpPr>
        <p:spPr>
          <a:xfrm>
            <a:off x="4704747" y="2780928"/>
            <a:ext cx="4043717" cy="3139321"/>
          </a:xfrm>
          <a:prstGeom prst="rect">
            <a:avLst/>
          </a:prstGeom>
          <a:noFill/>
        </p:spPr>
        <p:txBody>
          <a:bodyPr wrap="square" rtlCol="0">
            <a:spAutoFit/>
          </a:bodyPr>
          <a:lstStyle/>
          <a:p>
            <a:r>
              <a:rPr kumimoji="1" lang="ja-JP" altLang="en-US" dirty="0" smtClean="0"/>
              <a:t>時系列</a:t>
            </a:r>
            <a:endParaRPr kumimoji="1" lang="en-US" altLang="ja-JP" dirty="0" smtClean="0"/>
          </a:p>
          <a:p>
            <a:endParaRPr kumimoji="1" lang="en-US" altLang="ja-JP" dirty="0" smtClean="0"/>
          </a:p>
          <a:p>
            <a:r>
              <a:rPr lang="ja-JP" altLang="en-US" dirty="0" smtClean="0"/>
              <a:t>午後２時４２分　地震発生</a:t>
            </a:r>
            <a:endParaRPr lang="en-US" altLang="ja-JP" dirty="0" smtClean="0"/>
          </a:p>
          <a:p>
            <a:r>
              <a:rPr kumimoji="1" lang="ja-JP" altLang="en-US" dirty="0" smtClean="0"/>
              <a:t>午後２時５７分　１号機火災報知器動作</a:t>
            </a:r>
            <a:endParaRPr kumimoji="1" lang="en-US" altLang="ja-JP" dirty="0" smtClean="0"/>
          </a:p>
          <a:p>
            <a:r>
              <a:rPr lang="ja-JP" altLang="en-US" dirty="0" smtClean="0"/>
              <a:t>午後３時３０分　発煙確認</a:t>
            </a:r>
            <a:endParaRPr kumimoji="1" lang="en-US" altLang="ja-JP" dirty="0" smtClean="0"/>
          </a:p>
          <a:p>
            <a:r>
              <a:rPr lang="ja-JP" altLang="en-US" dirty="0" smtClean="0"/>
              <a:t>午後５時１５分　現場確認のためスポット</a:t>
            </a:r>
            <a:endParaRPr lang="en-US" altLang="ja-JP" dirty="0" smtClean="0"/>
          </a:p>
          <a:p>
            <a:r>
              <a:rPr lang="ja-JP" altLang="en-US" dirty="0" smtClean="0"/>
              <a:t>排煙装置設置</a:t>
            </a:r>
            <a:endParaRPr lang="en-US" altLang="ja-JP" dirty="0" smtClean="0"/>
          </a:p>
          <a:p>
            <a:r>
              <a:rPr lang="ja-JP" altLang="en-US" dirty="0" smtClean="0"/>
              <a:t>午後７時４３分　タービン建屋地下１階高圧電源盤が火災発生個所と特定</a:t>
            </a:r>
            <a:endParaRPr lang="en-US" altLang="ja-JP" dirty="0" smtClean="0"/>
          </a:p>
          <a:p>
            <a:r>
              <a:rPr kumimoji="1" lang="ja-JP" altLang="en-US" dirty="0" smtClean="0"/>
              <a:t>午後８時２３分　粉末消火器による消火</a:t>
            </a:r>
            <a:endParaRPr kumimoji="1" lang="en-US" altLang="ja-JP" dirty="0" smtClean="0"/>
          </a:p>
          <a:p>
            <a:r>
              <a:rPr lang="ja-JP" altLang="en-US" dirty="0" smtClean="0"/>
              <a:t>午後１０時５５分　消火確認</a:t>
            </a:r>
            <a:endParaRPr kumimoji="1" lang="ja-JP" altLang="en-US" dirty="0"/>
          </a:p>
        </p:txBody>
      </p:sp>
      <p:sp>
        <p:nvSpPr>
          <p:cNvPr id="6" name="テキスト ボックス 5"/>
          <p:cNvSpPr txBox="1"/>
          <p:nvPr/>
        </p:nvSpPr>
        <p:spPr>
          <a:xfrm>
            <a:off x="789384" y="1453710"/>
            <a:ext cx="7848872" cy="1384995"/>
          </a:xfrm>
          <a:prstGeom prst="rect">
            <a:avLst/>
          </a:prstGeom>
          <a:noFill/>
        </p:spPr>
        <p:txBody>
          <a:bodyPr wrap="square" rtlCol="0">
            <a:spAutoFit/>
          </a:bodyPr>
          <a:lstStyle/>
          <a:p>
            <a:r>
              <a:rPr kumimoji="1" lang="ja-JP" altLang="en-US" sz="2800" dirty="0" smtClean="0"/>
              <a:t>地震！女川原発に通じるすべての道路が寸断された中で、広域消防に連絡するも出動できず・・・</a:t>
            </a:r>
            <a:endParaRPr kumimoji="1" lang="en-US" altLang="ja-JP" sz="2800" dirty="0" smtClean="0"/>
          </a:p>
          <a:p>
            <a:endParaRPr kumimoji="1" lang="ja-JP" altLang="en-US" sz="2800" dirty="0"/>
          </a:p>
        </p:txBody>
      </p:sp>
    </p:spTree>
    <p:extLst>
      <p:ext uri="{BB962C8B-B14F-4D97-AF65-F5344CB8AC3E}">
        <p14:creationId xmlns:p14="http://schemas.microsoft.com/office/powerpoint/2010/main" val="39232670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コンテンツ プレースホルダー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1520" y="3212976"/>
            <a:ext cx="8399113" cy="3384376"/>
          </a:xfrm>
        </p:spPr>
      </p:pic>
      <p:sp>
        <p:nvSpPr>
          <p:cNvPr id="3" name="タイトル 2"/>
          <p:cNvSpPr>
            <a:spLocks noGrp="1"/>
          </p:cNvSpPr>
          <p:nvPr>
            <p:ph type="title"/>
          </p:nvPr>
        </p:nvSpPr>
        <p:spPr/>
        <p:txBody>
          <a:bodyPr>
            <a:normAutofit/>
          </a:bodyPr>
          <a:lstStyle/>
          <a:p>
            <a:r>
              <a:rPr kumimoji="1" lang="ja-JP" altLang="en-US" dirty="0" smtClean="0"/>
              <a:t>２号機地下３階建屋に海水が浸水</a:t>
            </a:r>
            <a:endParaRPr kumimoji="1" lang="ja-JP" altLang="en-US" dirty="0"/>
          </a:p>
        </p:txBody>
      </p:sp>
      <p:sp>
        <p:nvSpPr>
          <p:cNvPr id="2" name="テキスト ボックス 1"/>
          <p:cNvSpPr txBox="1"/>
          <p:nvPr/>
        </p:nvSpPr>
        <p:spPr>
          <a:xfrm>
            <a:off x="1043608" y="1412776"/>
            <a:ext cx="7200800" cy="1815882"/>
          </a:xfrm>
          <a:prstGeom prst="rect">
            <a:avLst/>
          </a:prstGeom>
          <a:noFill/>
        </p:spPr>
        <p:txBody>
          <a:bodyPr wrap="square" rtlCol="0">
            <a:spAutoFit/>
          </a:bodyPr>
          <a:lstStyle/>
          <a:p>
            <a:r>
              <a:rPr kumimoji="1" lang="ja-JP" altLang="en-US" sz="2800" dirty="0" smtClean="0"/>
              <a:t>海水の量は１９００㌧　高さ２．５ｍに及ぶ</a:t>
            </a:r>
            <a:endParaRPr kumimoji="1" lang="en-US" altLang="ja-JP" sz="2800" dirty="0" smtClean="0"/>
          </a:p>
          <a:p>
            <a:r>
              <a:rPr kumimoji="1" lang="ja-JP" altLang="en-US" sz="2800" dirty="0" smtClean="0"/>
              <a:t>原子炉熱交換器２台、ポンプ室水没</a:t>
            </a:r>
            <a:endParaRPr kumimoji="1" lang="en-US" altLang="ja-JP" sz="2800" dirty="0" smtClean="0"/>
          </a:p>
          <a:p>
            <a:r>
              <a:rPr lang="ja-JP" altLang="en-US" sz="2800" dirty="0" smtClean="0"/>
              <a:t>水没免れたＡ系統の熱交換器で辛うじて冷却</a:t>
            </a:r>
            <a:endParaRPr lang="en-US" altLang="ja-JP" sz="2800" dirty="0" smtClean="0"/>
          </a:p>
          <a:p>
            <a:r>
              <a:rPr kumimoji="1" lang="ja-JP" altLang="en-US" sz="2800" dirty="0"/>
              <a:t>片肺飛行</a:t>
            </a:r>
            <a:r>
              <a:rPr kumimoji="1" lang="ja-JP" altLang="en-US" sz="2800" dirty="0" smtClean="0"/>
              <a:t>の状態でした</a:t>
            </a:r>
            <a:endParaRPr kumimoji="1" lang="ja-JP" altLang="en-US" sz="2800" dirty="0"/>
          </a:p>
        </p:txBody>
      </p:sp>
    </p:spTree>
    <p:extLst>
      <p:ext uri="{BB962C8B-B14F-4D97-AF65-F5344CB8AC3E}">
        <p14:creationId xmlns:p14="http://schemas.microsoft.com/office/powerpoint/2010/main" val="29054019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コンテンツ プレースホルダー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3568" y="2492896"/>
            <a:ext cx="7703082" cy="3888432"/>
          </a:xfrm>
        </p:spPr>
      </p:pic>
      <p:sp>
        <p:nvSpPr>
          <p:cNvPr id="3" name="タイトル 2"/>
          <p:cNvSpPr>
            <a:spLocks noGrp="1"/>
          </p:cNvSpPr>
          <p:nvPr>
            <p:ph type="title"/>
          </p:nvPr>
        </p:nvSpPr>
        <p:spPr>
          <a:xfrm>
            <a:off x="467544" y="260648"/>
            <a:ext cx="8229600" cy="1252728"/>
          </a:xfrm>
        </p:spPr>
        <p:txBody>
          <a:bodyPr/>
          <a:lstStyle/>
          <a:p>
            <a:r>
              <a:rPr kumimoji="1" lang="ja-JP" altLang="en-US" dirty="0" smtClean="0"/>
              <a:t>どこから海水が入ってきたのか</a:t>
            </a:r>
            <a:endParaRPr kumimoji="1" lang="ja-JP" altLang="en-US" dirty="0"/>
          </a:p>
        </p:txBody>
      </p:sp>
      <p:sp>
        <p:nvSpPr>
          <p:cNvPr id="2" name="テキスト ボックス 1"/>
          <p:cNvSpPr txBox="1"/>
          <p:nvPr/>
        </p:nvSpPr>
        <p:spPr>
          <a:xfrm>
            <a:off x="1115616" y="1484784"/>
            <a:ext cx="6984776" cy="646331"/>
          </a:xfrm>
          <a:prstGeom prst="rect">
            <a:avLst/>
          </a:prstGeom>
          <a:noFill/>
        </p:spPr>
        <p:txBody>
          <a:bodyPr wrap="square" rtlCol="0">
            <a:spAutoFit/>
          </a:bodyPr>
          <a:lstStyle/>
          <a:p>
            <a:r>
              <a:rPr kumimoji="1" lang="ja-JP" altLang="en-US" dirty="0" smtClean="0"/>
              <a:t>津波が原発の敷地に届かなかったのに、配管を通して浸水してくるとは</a:t>
            </a:r>
            <a:endParaRPr kumimoji="1" lang="en-US" altLang="ja-JP" dirty="0" smtClean="0"/>
          </a:p>
          <a:p>
            <a:r>
              <a:rPr lang="ja-JP" altLang="en-US" dirty="0"/>
              <a:t>しかも</a:t>
            </a:r>
            <a:r>
              <a:rPr lang="ja-JP" altLang="en-US" dirty="0" smtClean="0"/>
              <a:t>、原子炉建屋の地下３階に。緊急冷却装置のポンプも水没とは</a:t>
            </a:r>
            <a:endParaRPr kumimoji="1" lang="ja-JP" altLang="en-US" dirty="0"/>
          </a:p>
        </p:txBody>
      </p:sp>
    </p:spTree>
    <p:extLst>
      <p:ext uri="{BB962C8B-B14F-4D97-AF65-F5344CB8AC3E}">
        <p14:creationId xmlns:p14="http://schemas.microsoft.com/office/powerpoint/2010/main" val="35158486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コンテンツ プレースホルダー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5536" y="1976908"/>
            <a:ext cx="4154363" cy="4692452"/>
          </a:xfrm>
        </p:spPr>
      </p:pic>
      <p:sp>
        <p:nvSpPr>
          <p:cNvPr id="3" name="タイトル 2"/>
          <p:cNvSpPr>
            <a:spLocks noGrp="1"/>
          </p:cNvSpPr>
          <p:nvPr>
            <p:ph type="title"/>
          </p:nvPr>
        </p:nvSpPr>
        <p:spPr/>
        <p:txBody>
          <a:bodyPr/>
          <a:lstStyle/>
          <a:p>
            <a:r>
              <a:rPr kumimoji="1" lang="ja-JP" altLang="en-US" dirty="0" smtClean="0"/>
              <a:t>１２０キロ　放射能雲が流れてきた</a:t>
            </a:r>
            <a:endParaRPr kumimoji="1" lang="ja-JP" altLang="en-US" dirty="0"/>
          </a:p>
        </p:txBody>
      </p:sp>
      <p:pic>
        <p:nvPicPr>
          <p:cNvPr id="5" name="図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4008" y="3179828"/>
            <a:ext cx="4104456" cy="3278319"/>
          </a:xfrm>
          <a:prstGeom prst="rect">
            <a:avLst/>
          </a:prstGeom>
        </p:spPr>
      </p:pic>
      <p:sp>
        <p:nvSpPr>
          <p:cNvPr id="2" name="テキスト ボックス 1"/>
          <p:cNvSpPr txBox="1"/>
          <p:nvPr/>
        </p:nvSpPr>
        <p:spPr>
          <a:xfrm>
            <a:off x="4788024" y="1439258"/>
            <a:ext cx="3888432" cy="1754326"/>
          </a:xfrm>
          <a:prstGeom prst="rect">
            <a:avLst/>
          </a:prstGeom>
          <a:noFill/>
        </p:spPr>
        <p:txBody>
          <a:bodyPr wrap="square" rtlCol="0">
            <a:spAutoFit/>
          </a:bodyPr>
          <a:lstStyle/>
          <a:p>
            <a:r>
              <a:rPr kumimoji="1" lang="ja-JP" altLang="en-US" dirty="0" smtClean="0"/>
              <a:t>福島第一原発１号機で３月１２日午後３時過ぎ、水素爆発が</a:t>
            </a:r>
            <a:r>
              <a:rPr lang="ja-JP" altLang="en-US" dirty="0" smtClean="0"/>
              <a:t>発生しました。</a:t>
            </a:r>
            <a:endParaRPr lang="en-US" altLang="ja-JP" dirty="0" smtClean="0"/>
          </a:p>
          <a:p>
            <a:endParaRPr kumimoji="1" lang="en-US" altLang="ja-JP" dirty="0"/>
          </a:p>
          <a:p>
            <a:r>
              <a:rPr lang="ja-JP" altLang="en-US" dirty="0"/>
              <a:t>放射能雲</a:t>
            </a:r>
            <a:r>
              <a:rPr lang="ja-JP" altLang="en-US" dirty="0" smtClean="0"/>
              <a:t>が遠く女川原発の敷地を通過し、３月１３日午前１時５０分異常な数値観測と、東北電力が発表しました。</a:t>
            </a:r>
            <a:endParaRPr kumimoji="1" lang="en-US" altLang="ja-JP" dirty="0" smtClean="0"/>
          </a:p>
        </p:txBody>
      </p:sp>
    </p:spTree>
    <p:extLst>
      <p:ext uri="{BB962C8B-B14F-4D97-AF65-F5344CB8AC3E}">
        <p14:creationId xmlns:p14="http://schemas.microsoft.com/office/powerpoint/2010/main" val="179252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コンテンツ プレースホルダー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44472" y="2674938"/>
            <a:ext cx="5462994" cy="3451225"/>
          </a:xfrm>
        </p:spPr>
      </p:pic>
      <p:sp>
        <p:nvSpPr>
          <p:cNvPr id="3" name="タイトル 2"/>
          <p:cNvSpPr>
            <a:spLocks noGrp="1"/>
          </p:cNvSpPr>
          <p:nvPr>
            <p:ph type="title"/>
          </p:nvPr>
        </p:nvSpPr>
        <p:spPr>
          <a:xfrm>
            <a:off x="504128" y="188640"/>
            <a:ext cx="8229600" cy="1252728"/>
          </a:xfrm>
        </p:spPr>
        <p:txBody>
          <a:bodyPr>
            <a:normAutofit fontScale="90000"/>
          </a:bodyPr>
          <a:lstStyle/>
          <a:p>
            <a:r>
              <a:rPr kumimoji="1" lang="ja-JP" altLang="en-US" dirty="0" smtClean="0"/>
              <a:t>３・１３　通常の７００倍の放射能雲が</a:t>
            </a:r>
            <a:endParaRPr kumimoji="1" lang="ja-JP" altLang="en-US" dirty="0"/>
          </a:p>
        </p:txBody>
      </p:sp>
      <p:sp>
        <p:nvSpPr>
          <p:cNvPr id="5" name="テキスト ボックス 4"/>
          <p:cNvSpPr txBox="1"/>
          <p:nvPr/>
        </p:nvSpPr>
        <p:spPr>
          <a:xfrm>
            <a:off x="755576" y="1268760"/>
            <a:ext cx="7992888" cy="1200329"/>
          </a:xfrm>
          <a:prstGeom prst="rect">
            <a:avLst/>
          </a:prstGeom>
          <a:noFill/>
        </p:spPr>
        <p:txBody>
          <a:bodyPr wrap="square" rtlCol="0">
            <a:spAutoFit/>
          </a:bodyPr>
          <a:lstStyle/>
          <a:p>
            <a:r>
              <a:rPr kumimoji="1" lang="ja-JP" altLang="en-US" dirty="0" smtClean="0"/>
              <a:t>３月１１日の数値は０．０３マイクロシーベルト</a:t>
            </a:r>
            <a:r>
              <a:rPr kumimoji="1" lang="en-US" altLang="ja-JP" dirty="0" smtClean="0"/>
              <a:t>/h</a:t>
            </a:r>
            <a:r>
              <a:rPr lang="ja-JP" altLang="en-US" dirty="0"/>
              <a:t>　</a:t>
            </a:r>
            <a:r>
              <a:rPr lang="ja-JP" altLang="en-US" dirty="0" smtClean="0"/>
              <a:t>１３日は２１マイクロシーベルト</a:t>
            </a:r>
            <a:r>
              <a:rPr lang="en-US" altLang="ja-JP" dirty="0" smtClean="0"/>
              <a:t>/h</a:t>
            </a:r>
          </a:p>
          <a:p>
            <a:r>
              <a:rPr lang="ja-JP" altLang="en-US" dirty="0" smtClean="0"/>
              <a:t>約７００倍の異常な数値の放射線量です。</a:t>
            </a:r>
            <a:endParaRPr kumimoji="1" lang="en-US" altLang="ja-JP" dirty="0" smtClean="0"/>
          </a:p>
          <a:p>
            <a:r>
              <a:rPr kumimoji="1" lang="ja-JP" altLang="en-US" dirty="0" smtClean="0"/>
              <a:t>その時東北電力と宮城県は何をしていたのか　防護策はなぜ指示されなかったか　</a:t>
            </a:r>
            <a:endParaRPr kumimoji="1" lang="en-US" altLang="ja-JP" dirty="0" smtClean="0"/>
          </a:p>
          <a:p>
            <a:r>
              <a:rPr kumimoji="1" lang="ja-JP" altLang="en-US" dirty="0" smtClean="0"/>
              <a:t>福島県三春町では安定ヨウ素剤を子どもたちに与えていました。</a:t>
            </a:r>
            <a:endParaRPr kumimoji="1" lang="ja-JP" altLang="en-US" dirty="0"/>
          </a:p>
        </p:txBody>
      </p:sp>
    </p:spTree>
    <p:extLst>
      <p:ext uri="{BB962C8B-B14F-4D97-AF65-F5344CB8AC3E}">
        <p14:creationId xmlns:p14="http://schemas.microsoft.com/office/powerpoint/2010/main" val="170023338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ウェーブ">
  <a:themeElements>
    <a:clrScheme name="ウェーブ">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ウェーブ">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ウェーブ">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279</TotalTime>
  <Words>453</Words>
  <Application>Microsoft Office PowerPoint</Application>
  <PresentationFormat>画面に合わせる (4:3)</PresentationFormat>
  <Paragraphs>77</Paragraphs>
  <Slides>16</Slides>
  <Notes>0</Notes>
  <HiddenSlides>0</HiddenSlides>
  <MMClips>0</MMClips>
  <ScaleCrop>false</ScaleCrop>
  <HeadingPairs>
    <vt:vector size="4" baseType="variant">
      <vt:variant>
        <vt:lpstr>テーマ</vt:lpstr>
      </vt:variant>
      <vt:variant>
        <vt:i4>1</vt:i4>
      </vt:variant>
      <vt:variant>
        <vt:lpstr>スライド タイトル</vt:lpstr>
      </vt:variant>
      <vt:variant>
        <vt:i4>16</vt:i4>
      </vt:variant>
    </vt:vector>
  </HeadingPairs>
  <TitlesOfParts>
    <vt:vector size="17" baseType="lpstr">
      <vt:lpstr>ウェーブ</vt:lpstr>
      <vt:lpstr>３・１１その時女川原発は</vt:lpstr>
      <vt:lpstr>女川を襲った津波は１８ｍ以上</vt:lpstr>
      <vt:lpstr>女川原発には１３メートルの津波</vt:lpstr>
      <vt:lpstr>その時　女川原発の外部電源は</vt:lpstr>
      <vt:lpstr>３・１１　１号機で火災発生</vt:lpstr>
      <vt:lpstr>２号機地下３階建屋に海水が浸水</vt:lpstr>
      <vt:lpstr>どこから海水が入ってきたのか</vt:lpstr>
      <vt:lpstr>１２０キロ　放射能雲が流れてきた</vt:lpstr>
      <vt:lpstr>３・１３　通常の７００倍の放射能雲が</vt:lpstr>
      <vt:lpstr>想定を超える地震の揺れが</vt:lpstr>
      <vt:lpstr>トラブル一覧　公表されたのはごくわずかです その後、天井クレーンやタービンの羽根、 燃料チャンネルボックスに傷など次々とトラブルが発覚</vt:lpstr>
      <vt:lpstr>６００か所以上の不具合があった その一部が写真付きで公表された</vt:lpstr>
      <vt:lpstr>引き波の時、海水が確保されるのか</vt:lpstr>
      <vt:lpstr>住民運動の指摘で 海底を－１０．５ｍに掘り下げた</vt:lpstr>
      <vt:lpstr>想定外津波に対する女川原発２号機の機器影響評価について　（溢水研究会）Ｈ１８・５・２５</vt:lpstr>
      <vt:lpstr>女川原発の再稼働許さず、 　　　　即時廃炉を求める運動を</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３・１１その時女川原発は</dc:title>
  <dc:creator>FJ-USER</dc:creator>
  <cp:lastModifiedBy>FJ-USER</cp:lastModifiedBy>
  <cp:revision>52</cp:revision>
  <cp:lastPrinted>2012-10-13T12:14:02Z</cp:lastPrinted>
  <dcterms:created xsi:type="dcterms:W3CDTF">2012-10-11T14:52:01Z</dcterms:created>
  <dcterms:modified xsi:type="dcterms:W3CDTF">2012-10-23T09:46:42Z</dcterms:modified>
</cp:coreProperties>
</file>